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Garamond Bold" charset="1" panose="02020804030307010803"/>
      <p:regular r:id="rId12"/>
    </p:embeddedFont>
    <p:embeddedFont>
      <p:font typeface="Times New Roman Bold" charset="1" panose="02020803070505020304"/>
      <p:regular r:id="rId13"/>
    </p:embeddedFont>
    <p:embeddedFont>
      <p:font typeface="Times New Roman" charset="1" panose="02020603050405020304"/>
      <p:regular r:id="rId14"/>
    </p:embeddedFont>
    <p:embeddedFont>
      <p:font typeface="Times New Roman Bold Italics" charset="1" panose="02020703060505090304"/>
      <p:regular r:id="rId15"/>
    </p:embeddedFont>
    <p:embeddedFont>
      <p:font typeface="Calibri (MS) Bold" charset="1" panose="020F0702030404030204"/>
      <p:regular r:id="rId16"/>
    </p:embeddedFont>
    <p:embeddedFont>
      <p:font typeface="Times New Roman Italics" charset="1" panose="02020503050405090304"/>
      <p:regular r:id="rId17"/>
    </p:embeddedFont>
    <p:embeddedFont>
      <p:font typeface="Arimo Bold" charset="1" panose="020B0704020202020204"/>
      <p:regular r:id="rId18"/>
    </p:embeddedFont>
    <p:embeddedFont>
      <p:font typeface="Calibri (MS)" charset="1" panose="020F050202020403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7506" y="4537132"/>
            <a:ext cx="104775" cy="104775"/>
            <a:chOff x="0" y="0"/>
            <a:chExt cx="104775" cy="104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7"/>
              <a:ext cx="104775" cy="104394"/>
            </a:xfrm>
            <a:custGeom>
              <a:avLst/>
              <a:gdLst/>
              <a:ahLst/>
              <a:cxnLst/>
              <a:rect r="r" b="b" t="t" l="l"/>
              <a:pathLst>
                <a:path h="104394" w="104775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7506" y="5375332"/>
            <a:ext cx="104775" cy="104775"/>
            <a:chOff x="0" y="0"/>
            <a:chExt cx="104775" cy="1047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27"/>
              <a:ext cx="104775" cy="104394"/>
            </a:xfrm>
            <a:custGeom>
              <a:avLst/>
              <a:gdLst/>
              <a:ahLst/>
              <a:cxnLst/>
              <a:rect r="r" b="b" t="t" l="l"/>
              <a:pathLst>
                <a:path h="104394" w="104775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7506" y="7813276"/>
            <a:ext cx="104775" cy="104775"/>
            <a:chOff x="0" y="0"/>
            <a:chExt cx="104775" cy="1047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7"/>
              <a:ext cx="104775" cy="104394"/>
            </a:xfrm>
            <a:custGeom>
              <a:avLst/>
              <a:gdLst/>
              <a:ahLst/>
              <a:cxnLst/>
              <a:rect r="r" b="b" t="t" l="l"/>
              <a:pathLst>
                <a:path h="104394" w="104775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97506" y="8520895"/>
            <a:ext cx="104775" cy="104775"/>
            <a:chOff x="0" y="0"/>
            <a:chExt cx="104775" cy="1047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27"/>
              <a:ext cx="104775" cy="104394"/>
            </a:xfrm>
            <a:custGeom>
              <a:avLst/>
              <a:gdLst/>
              <a:ahLst/>
              <a:cxnLst/>
              <a:rect r="r" b="b" t="t" l="l"/>
              <a:pathLst>
                <a:path h="104394" w="104775">
                  <a:moveTo>
                    <a:pt x="104775" y="52197"/>
                  </a:moveTo>
                  <a:cubicBezTo>
                    <a:pt x="104775" y="55626"/>
                    <a:pt x="104394" y="59055"/>
                    <a:pt x="103759" y="62357"/>
                  </a:cubicBezTo>
                  <a:cubicBezTo>
                    <a:pt x="103124" y="65659"/>
                    <a:pt x="102108" y="68961"/>
                    <a:pt x="100838" y="72136"/>
                  </a:cubicBezTo>
                  <a:cubicBezTo>
                    <a:pt x="99568" y="75311"/>
                    <a:pt x="97917" y="78359"/>
                    <a:pt x="96012" y="81153"/>
                  </a:cubicBezTo>
                  <a:cubicBezTo>
                    <a:pt x="94107" y="83947"/>
                    <a:pt x="91948" y="86614"/>
                    <a:pt x="89535" y="89154"/>
                  </a:cubicBezTo>
                  <a:cubicBezTo>
                    <a:pt x="87122" y="91694"/>
                    <a:pt x="84455" y="93726"/>
                    <a:pt x="81534" y="95631"/>
                  </a:cubicBezTo>
                  <a:cubicBezTo>
                    <a:pt x="78613" y="97536"/>
                    <a:pt x="75692" y="99187"/>
                    <a:pt x="72517" y="100457"/>
                  </a:cubicBezTo>
                  <a:cubicBezTo>
                    <a:pt x="69342" y="101727"/>
                    <a:pt x="66040" y="102743"/>
                    <a:pt x="62738" y="103378"/>
                  </a:cubicBezTo>
                  <a:cubicBezTo>
                    <a:pt x="59436" y="104013"/>
                    <a:pt x="56007" y="104394"/>
                    <a:pt x="52578" y="104394"/>
                  </a:cubicBezTo>
                  <a:cubicBezTo>
                    <a:pt x="49149" y="104394"/>
                    <a:pt x="45720" y="104013"/>
                    <a:pt x="42418" y="103378"/>
                  </a:cubicBezTo>
                  <a:cubicBezTo>
                    <a:pt x="39116" y="102743"/>
                    <a:pt x="35814" y="101727"/>
                    <a:pt x="32639" y="100457"/>
                  </a:cubicBezTo>
                  <a:cubicBezTo>
                    <a:pt x="29464" y="99187"/>
                    <a:pt x="26416" y="97536"/>
                    <a:pt x="23622" y="95631"/>
                  </a:cubicBezTo>
                  <a:cubicBezTo>
                    <a:pt x="20828" y="93726"/>
                    <a:pt x="18161" y="91567"/>
                    <a:pt x="15621" y="89154"/>
                  </a:cubicBezTo>
                  <a:cubicBezTo>
                    <a:pt x="13081" y="86741"/>
                    <a:pt x="11049" y="84074"/>
                    <a:pt x="9144" y="81153"/>
                  </a:cubicBezTo>
                  <a:cubicBezTo>
                    <a:pt x="7239" y="78232"/>
                    <a:pt x="5334" y="75438"/>
                    <a:pt x="3937" y="72263"/>
                  </a:cubicBezTo>
                  <a:cubicBezTo>
                    <a:pt x="2540" y="69088"/>
                    <a:pt x="1651" y="65913"/>
                    <a:pt x="1016" y="62484"/>
                  </a:cubicBezTo>
                  <a:cubicBezTo>
                    <a:pt x="381" y="59055"/>
                    <a:pt x="0" y="55753"/>
                    <a:pt x="0" y="52197"/>
                  </a:cubicBezTo>
                  <a:cubicBezTo>
                    <a:pt x="0" y="48641"/>
                    <a:pt x="381" y="45339"/>
                    <a:pt x="1016" y="42037"/>
                  </a:cubicBezTo>
                  <a:cubicBezTo>
                    <a:pt x="1651" y="38735"/>
                    <a:pt x="2667" y="35433"/>
                    <a:pt x="3937" y="32258"/>
                  </a:cubicBezTo>
                  <a:cubicBezTo>
                    <a:pt x="5207" y="29083"/>
                    <a:pt x="6858" y="26035"/>
                    <a:pt x="8763" y="23241"/>
                  </a:cubicBezTo>
                  <a:cubicBezTo>
                    <a:pt x="10668" y="20447"/>
                    <a:pt x="12827" y="17780"/>
                    <a:pt x="15240" y="15240"/>
                  </a:cubicBezTo>
                  <a:cubicBezTo>
                    <a:pt x="17653" y="12700"/>
                    <a:pt x="20320" y="10668"/>
                    <a:pt x="23241" y="8763"/>
                  </a:cubicBezTo>
                  <a:cubicBezTo>
                    <a:pt x="26162" y="6858"/>
                    <a:pt x="29083" y="5207"/>
                    <a:pt x="32258" y="3937"/>
                  </a:cubicBezTo>
                  <a:cubicBezTo>
                    <a:pt x="35433" y="2667"/>
                    <a:pt x="38735" y="1651"/>
                    <a:pt x="42037" y="1016"/>
                  </a:cubicBezTo>
                  <a:cubicBezTo>
                    <a:pt x="45339" y="381"/>
                    <a:pt x="48768" y="0"/>
                    <a:pt x="52197" y="0"/>
                  </a:cubicBezTo>
                  <a:cubicBezTo>
                    <a:pt x="55626" y="0"/>
                    <a:pt x="59055" y="381"/>
                    <a:pt x="62357" y="1016"/>
                  </a:cubicBezTo>
                  <a:cubicBezTo>
                    <a:pt x="65659" y="1651"/>
                    <a:pt x="68961" y="2667"/>
                    <a:pt x="72136" y="3937"/>
                  </a:cubicBezTo>
                  <a:cubicBezTo>
                    <a:pt x="75311" y="5207"/>
                    <a:pt x="78359" y="6858"/>
                    <a:pt x="81153" y="8763"/>
                  </a:cubicBezTo>
                  <a:cubicBezTo>
                    <a:pt x="83947" y="10668"/>
                    <a:pt x="86614" y="12827"/>
                    <a:pt x="89154" y="15240"/>
                  </a:cubicBezTo>
                  <a:cubicBezTo>
                    <a:pt x="91694" y="17653"/>
                    <a:pt x="93726" y="20320"/>
                    <a:pt x="95631" y="23241"/>
                  </a:cubicBezTo>
                  <a:cubicBezTo>
                    <a:pt x="97536" y="26162"/>
                    <a:pt x="99187" y="29083"/>
                    <a:pt x="100457" y="32258"/>
                  </a:cubicBezTo>
                  <a:cubicBezTo>
                    <a:pt x="101727" y="35433"/>
                    <a:pt x="102743" y="38735"/>
                    <a:pt x="103378" y="42037"/>
                  </a:cubicBezTo>
                  <a:cubicBezTo>
                    <a:pt x="104013" y="45339"/>
                    <a:pt x="104394" y="48768"/>
                    <a:pt x="104394" y="5219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5363"/>
            <a:ext cx="18288000" cy="1514475"/>
            <a:chOff x="0" y="0"/>
            <a:chExt cx="24384000" cy="2019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2019300"/>
            </a:xfrm>
            <a:custGeom>
              <a:avLst/>
              <a:gdLst/>
              <a:ahLst/>
              <a:cxnLst/>
              <a:rect r="r" b="b" t="t" l="l"/>
              <a:pathLst>
                <a:path h="20193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019300"/>
                  </a:lnTo>
                  <a:lnTo>
                    <a:pt x="0" y="2019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8" t="0" r="-36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25444" y="262528"/>
            <a:ext cx="9473374" cy="1033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b="true" sz="6000">
                <a:solidFill>
                  <a:srgbClr val="1F497D"/>
                </a:solidFill>
                <a:latin typeface="Garamond Bold"/>
                <a:ea typeface="Garamond Bold"/>
                <a:cs typeface="Garamond Bold"/>
                <a:sym typeface="Garamond Bold"/>
              </a:rPr>
              <a:t>WHACK HACKATHON 4.0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121" y="4063453"/>
            <a:ext cx="9962285" cy="76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b="true" sz="2758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Theme-</a:t>
            </a:r>
            <a:r>
              <a:rPr lang="en-US" sz="27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Integrated Smart Irrigation &amp; Crop Disease Prediction System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121" y="4901653"/>
            <a:ext cx="12984919" cy="2439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b="true" sz="2758" spc="11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Statement-</a:t>
            </a:r>
            <a:r>
              <a:rPr lang="en-US" sz="2758" spc="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Develop a low-cost AI and IoT-based system that predicts optimal daily irrigation needs and detects early-stage crop diseases using soil moisture data, weather forecasts, crop type, and image-based disease analysis.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121" y="7312635"/>
            <a:ext cx="5564440" cy="76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1"/>
              </a:lnSpc>
            </a:pPr>
            <a:r>
              <a:rPr lang="en-US" b="true" sz="2758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Category-</a:t>
            </a:r>
            <a:r>
              <a:rPr lang="en-US" sz="27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Software Integrated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121" y="8247242"/>
            <a:ext cx="3868283" cy="56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b="true" sz="2758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Name-</a:t>
            </a:r>
            <a:r>
              <a:rPr lang="en-US" sz="275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TendToZero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597" y="2157349"/>
            <a:ext cx="16154703" cy="78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4"/>
              </a:lnSpc>
            </a:pPr>
            <a:r>
              <a:rPr lang="en-US" b="true" sz="436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SMARTFARM-  AI-POWERED SMART FARMING ASSISTANT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23476" y="2992967"/>
            <a:ext cx="112576" cy="78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2"/>
              </a:lnSpc>
            </a:pPr>
            <a:r>
              <a:rPr lang="en-US" b="true" sz="3476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93349" y="2984844"/>
            <a:ext cx="12101302" cy="9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</a:pP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Usi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ng Satellite Data, Weather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Intelligence, and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AI to Optimize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Ir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rigation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and 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Imp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rove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Crop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 Heal</a:t>
            </a:r>
            <a:r>
              <a:rPr lang="en-US" b="true" sz="2822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th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71059" y="9115425"/>
            <a:ext cx="12945882" cy="55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b="true" sz="2758" u="sng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--“H</a:t>
            </a:r>
            <a:r>
              <a:rPr lang="en-US" b="true" sz="2758" u="sng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elping farmers make intelligent irrigation decisions using AI and satellite data.”--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109" y="295818"/>
            <a:ext cx="2044065" cy="1376096"/>
          </a:xfrm>
          <a:custGeom>
            <a:avLst/>
            <a:gdLst/>
            <a:ahLst/>
            <a:cxnLst/>
            <a:rect r="r" b="b" t="t" l="l"/>
            <a:pathLst>
              <a:path h="1376096" w="2044065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363"/>
            <a:ext cx="18288000" cy="1709137"/>
            <a:chOff x="0" y="0"/>
            <a:chExt cx="24384000" cy="2278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278888"/>
            </a:xfrm>
            <a:custGeom>
              <a:avLst/>
              <a:gdLst/>
              <a:ahLst/>
              <a:cxnLst/>
              <a:rect r="r" b="b" t="t" l="l"/>
              <a:pathLst>
                <a:path h="227888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278888"/>
                  </a:lnTo>
                  <a:lnTo>
                    <a:pt x="0" y="22788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t="0" r="-13306" b="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5612" y="359321"/>
            <a:ext cx="1915887" cy="1249099"/>
            <a:chOff x="0" y="0"/>
            <a:chExt cx="1915884" cy="1249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919" cy="1249042"/>
            </a:xfrm>
            <a:custGeom>
              <a:avLst/>
              <a:gdLst/>
              <a:ahLst/>
              <a:cxnLst/>
              <a:rect r="r" b="b" t="t" l="l"/>
              <a:pathLst>
                <a:path h="1249042" w="1915919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23692" y="2706006"/>
            <a:ext cx="3301218" cy="6995959"/>
          </a:xfrm>
          <a:custGeom>
            <a:avLst/>
            <a:gdLst/>
            <a:ahLst/>
            <a:cxnLst/>
            <a:rect r="r" b="b" t="t" l="l"/>
            <a:pathLst>
              <a:path h="6995959" w="3301218">
                <a:moveTo>
                  <a:pt x="0" y="0"/>
                </a:moveTo>
                <a:lnTo>
                  <a:pt x="3301218" y="0"/>
                </a:lnTo>
                <a:lnTo>
                  <a:pt x="3301218" y="6995959"/>
                </a:lnTo>
                <a:lnTo>
                  <a:pt x="0" y="699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90663" y="2706006"/>
            <a:ext cx="3301218" cy="6995959"/>
          </a:xfrm>
          <a:custGeom>
            <a:avLst/>
            <a:gdLst/>
            <a:ahLst/>
            <a:cxnLst/>
            <a:rect r="r" b="b" t="t" l="l"/>
            <a:pathLst>
              <a:path h="6995959" w="3301218">
                <a:moveTo>
                  <a:pt x="0" y="0"/>
                </a:moveTo>
                <a:lnTo>
                  <a:pt x="3301218" y="0"/>
                </a:lnTo>
                <a:lnTo>
                  <a:pt x="3301218" y="6995959"/>
                </a:lnTo>
                <a:lnTo>
                  <a:pt x="0" y="699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7662" y="9625765"/>
            <a:ext cx="118177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4501" y="1897829"/>
            <a:ext cx="3766921" cy="59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b="true" sz="3799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1153" y="2891752"/>
            <a:ext cx="92954" cy="448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2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4501" y="2696481"/>
            <a:ext cx="6550678" cy="730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Develop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a smart farming mobile application for irrigation and crop monitoring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Uses real satellite data from NASA to monitor soil moisture and crop health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Uses real-time weather data to analyze temperature, humidity, and rainfall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Provides AI-based irrigation recommendations to prevent overwatering and underwatering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Helps farmers monitor crop condition remotely using satellite insights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Includes irrigation control system with automatic, manual, and scheduled modes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Provides risk assessment and future prediction to help farmers make better decisions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2594" y="7397267"/>
            <a:ext cx="96403" cy="473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7"/>
              </a:lnSpc>
            </a:pPr>
            <a:r>
              <a:rPr lang="en-US" sz="29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86804" y="1896652"/>
            <a:ext cx="8697083" cy="598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b="true" sz="3799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Geospatial Farm Monitoring and Settings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7441" y="3115770"/>
            <a:ext cx="3840691" cy="24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</a:t>
            </a:r>
            <a:r>
              <a:rPr lang="en-US" sz="2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ays satellite-based geospatial visualization of the farm with real-time location mapping, enabling precise monitoring of farm boundaries, coordinates, and overall field layout.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37441" y="6907745"/>
            <a:ext cx="3840691" cy="275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f</a:t>
            </a:r>
            <a:r>
              <a:rPr lang="en-US" sz="23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configuration and control panel with features such as satellite view toggle, crop health overlay, and adjustable farm radius, allowing customized monitoring and precision agriculture management.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10424910" y="5686286"/>
            <a:ext cx="1965210" cy="5177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12557787" y="6203986"/>
            <a:ext cx="2132876" cy="7132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109" y="295818"/>
            <a:ext cx="2044065" cy="1376096"/>
          </a:xfrm>
          <a:custGeom>
            <a:avLst/>
            <a:gdLst/>
            <a:ahLst/>
            <a:cxnLst/>
            <a:rect r="r" b="b" t="t" l="l"/>
            <a:pathLst>
              <a:path h="1376096" w="2044065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584008"/>
            <a:chOff x="0" y="0"/>
            <a:chExt cx="24384000" cy="211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112010"/>
            </a:xfrm>
            <a:custGeom>
              <a:avLst/>
              <a:gdLst/>
              <a:ahLst/>
              <a:cxnLst/>
              <a:rect r="r" b="b" t="t" l="l"/>
              <a:pathLst>
                <a:path h="211201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8" t="0" r="-496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5612" y="359321"/>
            <a:ext cx="1915887" cy="1249099"/>
            <a:chOff x="0" y="0"/>
            <a:chExt cx="1915884" cy="1249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919" cy="1249042"/>
            </a:xfrm>
            <a:custGeom>
              <a:avLst/>
              <a:gdLst/>
              <a:ahLst/>
              <a:cxnLst/>
              <a:rect r="r" b="b" t="t" l="l"/>
              <a:pathLst>
                <a:path h="1249042" w="1915919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899275" y="9371275"/>
            <a:ext cx="118177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673885" y="3398876"/>
            <a:ext cx="3082537" cy="6532528"/>
          </a:xfrm>
          <a:custGeom>
            <a:avLst/>
            <a:gdLst/>
            <a:ahLst/>
            <a:cxnLst/>
            <a:rect r="r" b="b" t="t" l="l"/>
            <a:pathLst>
              <a:path h="6532528" w="3082537">
                <a:moveTo>
                  <a:pt x="0" y="0"/>
                </a:moveTo>
                <a:lnTo>
                  <a:pt x="3082537" y="0"/>
                </a:lnTo>
                <a:lnTo>
                  <a:pt x="3082537" y="6532528"/>
                </a:lnTo>
                <a:lnTo>
                  <a:pt x="0" y="6532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26305" y="1778641"/>
            <a:ext cx="2700017" cy="5721890"/>
          </a:xfrm>
          <a:custGeom>
            <a:avLst/>
            <a:gdLst/>
            <a:ahLst/>
            <a:cxnLst/>
            <a:rect r="r" b="b" t="t" l="l"/>
            <a:pathLst>
              <a:path h="5721890" w="2700017">
                <a:moveTo>
                  <a:pt x="0" y="0"/>
                </a:moveTo>
                <a:lnTo>
                  <a:pt x="2700017" y="0"/>
                </a:lnTo>
                <a:lnTo>
                  <a:pt x="2700017" y="5721891"/>
                </a:lnTo>
                <a:lnTo>
                  <a:pt x="0" y="5721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8756" y="4034321"/>
            <a:ext cx="2768449" cy="5866911"/>
          </a:xfrm>
          <a:custGeom>
            <a:avLst/>
            <a:gdLst/>
            <a:ahLst/>
            <a:cxnLst/>
            <a:rect r="r" b="b" t="t" l="l"/>
            <a:pathLst>
              <a:path h="5866911" w="2768449">
                <a:moveTo>
                  <a:pt x="0" y="0"/>
                </a:moveTo>
                <a:lnTo>
                  <a:pt x="2768448" y="0"/>
                </a:lnTo>
                <a:lnTo>
                  <a:pt x="2768448" y="5866912"/>
                </a:lnTo>
                <a:lnTo>
                  <a:pt x="0" y="58669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78772" y="1778641"/>
            <a:ext cx="2690889" cy="5721890"/>
          </a:xfrm>
          <a:custGeom>
            <a:avLst/>
            <a:gdLst/>
            <a:ahLst/>
            <a:cxnLst/>
            <a:rect r="r" b="b" t="t" l="l"/>
            <a:pathLst>
              <a:path h="5721890" w="2690889">
                <a:moveTo>
                  <a:pt x="0" y="0"/>
                </a:moveTo>
                <a:lnTo>
                  <a:pt x="2690889" y="0"/>
                </a:lnTo>
                <a:lnTo>
                  <a:pt x="2690889" y="5721891"/>
                </a:lnTo>
                <a:lnTo>
                  <a:pt x="0" y="57218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1" t="-155" r="0" b="-15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56036" y="1652864"/>
            <a:ext cx="3318235" cy="166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farm monitoring dashboard displaying real-time crop health, irrigation status, stress index, and sustainability metrics derived from satellite and weather data.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5033356" y="2575794"/>
            <a:ext cx="3392949" cy="27544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1126322" y="4080307"/>
            <a:ext cx="5524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7345308" y="5311154"/>
            <a:ext cx="7423447" cy="16566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0840186" y="9420848"/>
            <a:ext cx="118177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92273" y="1759591"/>
            <a:ext cx="2321414" cy="22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AI-based plant disease detection module using image analysis to identify crop diseases, estimate severity level, and provide treatment and preventive recommendations.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29906" y="7554280"/>
            <a:ext cx="2892815" cy="22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irrigation control interface enabling zone selection, water volume configuration, irrigation duration scheduling, and mode selection using AI-driven irrigation recommendations.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02705" y="7554280"/>
            <a:ext cx="2866956" cy="221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Irrigation execution confirmation module displaying configured irrigation parameters including irrigation zone, water volume, duration, and operational mode prior to deployment.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2014" y="1989768"/>
            <a:ext cx="4453989" cy="3658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b="true" sz="415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 &amp; KEY FUNCTIONAL MODULES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9891" y="7656313"/>
            <a:ext cx="3318235" cy="193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8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agricultural assistant chatbot that provides real-time decision support, irrigation recommendations, crop health insights, and user guidance using AI-driven analysis and environmental data integration.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4048126" y="8669712"/>
            <a:ext cx="329718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62014" y="5601073"/>
            <a:ext cx="3492231" cy="165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2"/>
              </a:lnSpc>
              <a:spcBef>
                <a:spcPct val="0"/>
              </a:spcBef>
            </a:pPr>
            <a:r>
              <a:rPr lang="en-US" sz="3479" i="true">
                <a:solidFill>
                  <a:srgbClr val="1F497D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Application Interface and System Modules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109" y="295818"/>
            <a:ext cx="2044065" cy="1376096"/>
          </a:xfrm>
          <a:custGeom>
            <a:avLst/>
            <a:gdLst/>
            <a:ahLst/>
            <a:cxnLst/>
            <a:rect r="r" b="b" t="t" l="l"/>
            <a:pathLst>
              <a:path h="1376096" w="2044065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363"/>
            <a:ext cx="18288000" cy="1584008"/>
            <a:chOff x="0" y="0"/>
            <a:chExt cx="24384000" cy="211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112010"/>
            </a:xfrm>
            <a:custGeom>
              <a:avLst/>
              <a:gdLst/>
              <a:ahLst/>
              <a:cxnLst/>
              <a:rect r="r" b="b" t="t" l="l"/>
              <a:pathLst>
                <a:path h="211201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t="0" r="-498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342847" y="3886105"/>
            <a:ext cx="2921057" cy="6190319"/>
          </a:xfrm>
          <a:custGeom>
            <a:avLst/>
            <a:gdLst/>
            <a:ahLst/>
            <a:cxnLst/>
            <a:rect r="r" b="b" t="t" l="l"/>
            <a:pathLst>
              <a:path h="6190319" w="2921057">
                <a:moveTo>
                  <a:pt x="0" y="0"/>
                </a:moveTo>
                <a:lnTo>
                  <a:pt x="2921057" y="0"/>
                </a:lnTo>
                <a:lnTo>
                  <a:pt x="2921057" y="6190319"/>
                </a:lnTo>
                <a:lnTo>
                  <a:pt x="0" y="6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1079" y="3886105"/>
            <a:ext cx="2921057" cy="6190319"/>
          </a:xfrm>
          <a:custGeom>
            <a:avLst/>
            <a:gdLst/>
            <a:ahLst/>
            <a:cxnLst/>
            <a:rect r="r" b="b" t="t" l="l"/>
            <a:pathLst>
              <a:path h="6190319" w="2921057">
                <a:moveTo>
                  <a:pt x="0" y="0"/>
                </a:moveTo>
                <a:lnTo>
                  <a:pt x="2921056" y="0"/>
                </a:lnTo>
                <a:lnTo>
                  <a:pt x="2921056" y="6190319"/>
                </a:lnTo>
                <a:lnTo>
                  <a:pt x="0" y="6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145" y="3886105"/>
            <a:ext cx="2921057" cy="6190319"/>
          </a:xfrm>
          <a:custGeom>
            <a:avLst/>
            <a:gdLst/>
            <a:ahLst/>
            <a:cxnLst/>
            <a:rect r="r" b="b" t="t" l="l"/>
            <a:pathLst>
              <a:path h="6190319" w="2921057">
                <a:moveTo>
                  <a:pt x="0" y="0"/>
                </a:moveTo>
                <a:lnTo>
                  <a:pt x="2921057" y="0"/>
                </a:lnTo>
                <a:lnTo>
                  <a:pt x="2921057" y="6190319"/>
                </a:lnTo>
                <a:lnTo>
                  <a:pt x="0" y="6190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2033" y="3559778"/>
            <a:ext cx="87487" cy="43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</a:pPr>
            <a:r>
              <a:rPr lang="en-US" sz="270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7723" y="1567139"/>
            <a:ext cx="9459858" cy="2090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b="true" sz="3929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 DRIVEN ANALYTICS &amp; IRRIGATION DECISION SUPPORT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80239" y="1865368"/>
            <a:ext cx="8170393" cy="806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Integrates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real-time weather data, soil moisture levels, and satellite-derived crop health metrics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accurate farm monitoring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Calculates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evapotranspiration rate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crop water requirement to determine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precise irrigation needs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Uses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NDVI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(Normalized Difference Vegetation Index) to analyze crop health and vegetation condition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Provides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AI-based irrigation scheduling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including optimal water quantity, timing, and duration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Displays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7-day weather forecast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enable predictive irrigation planning and risk prevention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Monitors farm parameters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such as temperature, humidity, wind speed, and soil moisture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Generates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crop stress index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sustainability score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performance evaluation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b="true" sz="293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precision agriculture</a:t>
            </a:r>
            <a:r>
              <a:rPr lang="en-US" sz="293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optimizing water usage, improving crop yield, and reducing resource wastage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109" y="295818"/>
            <a:ext cx="2044065" cy="1376096"/>
          </a:xfrm>
          <a:custGeom>
            <a:avLst/>
            <a:gdLst/>
            <a:ahLst/>
            <a:cxnLst/>
            <a:rect r="r" b="b" t="t" l="l"/>
            <a:pathLst>
              <a:path h="1376096" w="2044065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363"/>
            <a:ext cx="18288000" cy="1584008"/>
            <a:chOff x="0" y="0"/>
            <a:chExt cx="24384000" cy="211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112010"/>
            </a:xfrm>
            <a:custGeom>
              <a:avLst/>
              <a:gdLst/>
              <a:ahLst/>
              <a:cxnLst/>
              <a:rect r="r" b="b" t="t" l="l"/>
              <a:pathLst>
                <a:path h="211201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t="0" r="-498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5612" y="359321"/>
            <a:ext cx="1915887" cy="1249099"/>
            <a:chOff x="0" y="0"/>
            <a:chExt cx="1915884" cy="1249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919" cy="1249042"/>
            </a:xfrm>
            <a:custGeom>
              <a:avLst/>
              <a:gdLst/>
              <a:ahLst/>
              <a:cxnLst/>
              <a:rect r="r" b="b" t="t" l="l"/>
              <a:pathLst>
                <a:path h="1249042" w="1915919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261594" y="2484849"/>
            <a:ext cx="2663064" cy="5643578"/>
          </a:xfrm>
          <a:custGeom>
            <a:avLst/>
            <a:gdLst/>
            <a:ahLst/>
            <a:cxnLst/>
            <a:rect r="r" b="b" t="t" l="l"/>
            <a:pathLst>
              <a:path h="5643578" w="2663064">
                <a:moveTo>
                  <a:pt x="0" y="0"/>
                </a:moveTo>
                <a:lnTo>
                  <a:pt x="2663063" y="0"/>
                </a:lnTo>
                <a:lnTo>
                  <a:pt x="2663063" y="5643578"/>
                </a:lnTo>
                <a:lnTo>
                  <a:pt x="0" y="56435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21093" y="4388154"/>
            <a:ext cx="2583061" cy="5474037"/>
          </a:xfrm>
          <a:custGeom>
            <a:avLst/>
            <a:gdLst/>
            <a:ahLst/>
            <a:cxnLst/>
            <a:rect r="r" b="b" t="t" l="l"/>
            <a:pathLst>
              <a:path h="5474037" w="2583061">
                <a:moveTo>
                  <a:pt x="0" y="0"/>
                </a:moveTo>
                <a:lnTo>
                  <a:pt x="2583062" y="0"/>
                </a:lnTo>
                <a:lnTo>
                  <a:pt x="2583062" y="5474037"/>
                </a:lnTo>
                <a:lnTo>
                  <a:pt x="0" y="547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87267" y="2005050"/>
            <a:ext cx="2574780" cy="5669444"/>
          </a:xfrm>
          <a:custGeom>
            <a:avLst/>
            <a:gdLst/>
            <a:ahLst/>
            <a:cxnLst/>
            <a:rect r="r" b="b" t="t" l="l"/>
            <a:pathLst>
              <a:path h="5669444" w="2574780">
                <a:moveTo>
                  <a:pt x="0" y="0"/>
                </a:moveTo>
                <a:lnTo>
                  <a:pt x="2574780" y="0"/>
                </a:lnTo>
                <a:lnTo>
                  <a:pt x="2574780" y="5669444"/>
                </a:lnTo>
                <a:lnTo>
                  <a:pt x="0" y="5669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51" t="0" r="-195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04180" y="4175524"/>
            <a:ext cx="2583061" cy="5474037"/>
          </a:xfrm>
          <a:custGeom>
            <a:avLst/>
            <a:gdLst/>
            <a:ahLst/>
            <a:cxnLst/>
            <a:rect r="r" b="b" t="t" l="l"/>
            <a:pathLst>
              <a:path h="5474037" w="2583061">
                <a:moveTo>
                  <a:pt x="0" y="0"/>
                </a:moveTo>
                <a:lnTo>
                  <a:pt x="2583062" y="0"/>
                </a:lnTo>
                <a:lnTo>
                  <a:pt x="2583062" y="5474038"/>
                </a:lnTo>
                <a:lnTo>
                  <a:pt x="0" y="5474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4501" y="1634941"/>
            <a:ext cx="7875259" cy="69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1"/>
              </a:lnSpc>
            </a:pPr>
            <a:r>
              <a:rPr lang="en-US" b="true" sz="3929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INNOV</a:t>
            </a:r>
            <a:r>
              <a:rPr lang="en-US" b="true" sz="3929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ATION AND UNIQUENESS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1159" y="3094882"/>
            <a:ext cx="87440" cy="43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4645" y="5952954"/>
            <a:ext cx="87440" cy="43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10280" y="7874051"/>
            <a:ext cx="87440" cy="43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4501" y="2390726"/>
            <a:ext cx="6783300" cy="816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Implements an </a:t>
            </a:r>
            <a:r>
              <a:rPr lang="en-US" sz="287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intelligent rainwater harvesting system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collection, monitoring, and efficient utilization of stored water resources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Implements </a:t>
            </a:r>
            <a:r>
              <a:rPr lang="en-US" b="true" sz="287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AI-based risk assessment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identify drought stress, heat stress, and crop health risks, enabling preventive decision-making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Provides predictive environmental analytics to </a:t>
            </a:r>
            <a:r>
              <a:rPr lang="en-US" b="true" sz="287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forecast future water demand and crop conditions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Includes </a:t>
            </a:r>
            <a:r>
              <a:rPr lang="en-US" b="true" sz="287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intelligent water resource monitoring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efficient water utilization and sustainability</a:t>
            </a:r>
          </a:p>
          <a:p>
            <a:pPr algn="l">
              <a:lnSpc>
                <a:spcPts val="3375"/>
              </a:lnSpc>
            </a:pP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b="true" sz="287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multilingual user interface</a:t>
            </a:r>
            <a:r>
              <a:rPr lang="en-US" sz="28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Hindi and regional language options to improve accessibility and usability for farmers</a:t>
            </a:r>
          </a:p>
          <a:p>
            <a:pPr algn="l">
              <a:lnSpc>
                <a:spcPts val="337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261594" y="8162520"/>
            <a:ext cx="2540815" cy="1893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17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rainwater management module for monitoring storage capacity, transfer volume, and efficient water resource utilization using automated distribution control.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81615" y="7824357"/>
            <a:ext cx="2186084" cy="182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6"/>
              </a:lnSpc>
              <a:spcBef>
                <a:spcPct val="0"/>
              </a:spcBef>
            </a:pPr>
            <a:r>
              <a:rPr lang="en-US" sz="16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</a:t>
            </a:r>
            <a:r>
              <a:rPr lang="en-US" sz="166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anced water requirement analysis and predictive modeling using evapotranspiration data, weather forecasts, and satellite-derived environmental insights.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3961" y="2007507"/>
            <a:ext cx="2302546" cy="189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  <a:spcBef>
                <a:spcPct val="0"/>
              </a:spcBef>
            </a:pPr>
            <a:r>
              <a:rPr lang="en-US" sz="173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Satellite-based crop growth stage monitoring and stress analysis using NDVI, evapotranspiration, and environmental parameters for precision agriculture.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03341" y="2409018"/>
            <a:ext cx="2418567" cy="1803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1"/>
              </a:lnSpc>
              <a:spcBef>
                <a:spcPct val="0"/>
              </a:spcBef>
            </a:pPr>
            <a:r>
              <a:rPr lang="en-US" sz="16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AI-d</a:t>
            </a:r>
            <a:r>
              <a:rPr lang="en-US" sz="164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riven agricultural risk assessment system identifying drought, heat stress, and disease risks with automated irrigation and crop management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109" y="295818"/>
            <a:ext cx="2044065" cy="1376096"/>
          </a:xfrm>
          <a:custGeom>
            <a:avLst/>
            <a:gdLst/>
            <a:ahLst/>
            <a:cxnLst/>
            <a:rect r="r" b="b" t="t" l="l"/>
            <a:pathLst>
              <a:path h="1376096" w="2044065">
                <a:moveTo>
                  <a:pt x="0" y="0"/>
                </a:moveTo>
                <a:lnTo>
                  <a:pt x="2044065" y="0"/>
                </a:lnTo>
                <a:lnTo>
                  <a:pt x="2044065" y="1376096"/>
                </a:lnTo>
                <a:lnTo>
                  <a:pt x="0" y="13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363"/>
            <a:ext cx="18288000" cy="1584008"/>
            <a:chOff x="0" y="0"/>
            <a:chExt cx="24384000" cy="211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2112010"/>
            </a:xfrm>
            <a:custGeom>
              <a:avLst/>
              <a:gdLst/>
              <a:ahLst/>
              <a:cxnLst/>
              <a:rect r="r" b="b" t="t" l="l"/>
              <a:pathLst>
                <a:path h="211201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112010"/>
                  </a:lnTo>
                  <a:lnTo>
                    <a:pt x="0" y="2112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8" t="0" r="-498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5612" y="359321"/>
            <a:ext cx="1915887" cy="1249099"/>
            <a:chOff x="0" y="0"/>
            <a:chExt cx="1915884" cy="1249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5919" cy="1249042"/>
            </a:xfrm>
            <a:custGeom>
              <a:avLst/>
              <a:gdLst/>
              <a:ahLst/>
              <a:cxnLst/>
              <a:rect r="r" b="b" t="t" l="l"/>
              <a:pathLst>
                <a:path h="1249042" w="1915919">
                  <a:moveTo>
                    <a:pt x="0" y="1249042"/>
                  </a:moveTo>
                  <a:lnTo>
                    <a:pt x="1915919" y="1249042"/>
                  </a:lnTo>
                  <a:lnTo>
                    <a:pt x="19159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2452" y="3073204"/>
            <a:ext cx="17008745" cy="3039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b="true" sz="330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Futur</a:t>
            </a:r>
            <a:r>
              <a:rPr lang="en-US" b="true" sz="330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 Scope and Scalability</a:t>
            </a:r>
          </a:p>
          <a:p>
            <a:pPr algn="just">
              <a:lnSpc>
                <a:spcPts val="3223"/>
              </a:lnSpc>
            </a:pPr>
            <a:r>
              <a:rPr lang="en-US" b="true" sz="2700" spc="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Int</a:t>
            </a: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egration with real-time IoT sensors for enhanced accuracy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Automated irrigation hardware integration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Advanced AI models for crop yield prediction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Expansion to support multiple crop types and regions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Offline functionality for low connectivity areas</a:t>
            </a:r>
          </a:p>
          <a:p>
            <a:pPr algn="just">
              <a:lnSpc>
                <a:spcPts val="3315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Integration with government agricultural support syst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3006" y="5370309"/>
            <a:ext cx="87440" cy="43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46356" y="9681943"/>
            <a:ext cx="129683" cy="28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b="true" sz="1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2933" y="545535"/>
            <a:ext cx="1531048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3"/>
              </a:lnSpc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Your Team 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555" y="6261554"/>
            <a:ext cx="17008745" cy="3026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b="true" sz="330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T</a:t>
            </a:r>
            <a:r>
              <a:rPr lang="en-US" b="true" sz="3300">
                <a:solidFill>
                  <a:srgbClr val="1F49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echnologies and Tools Used</a:t>
            </a:r>
          </a:p>
          <a:p>
            <a:pPr algn="just">
              <a:lnSpc>
                <a:spcPts val="3223"/>
              </a:lnSpc>
            </a:pPr>
            <a:r>
              <a:rPr lang="en-US" b="true" sz="2700" spc="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Front</a:t>
            </a: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end: Mobile Application (JETPACK COMPOSE)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Backend: firebase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Satellite Data: NASA Earth Observation datasets (NDVI)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Weather Data: OpenWeather API</a:t>
            </a:r>
          </a:p>
          <a:p>
            <a:pPr algn="just">
              <a:lnSpc>
                <a:spcPts val="3223"/>
              </a:lnSpc>
            </a:pPr>
            <a:r>
              <a:rPr lang="en-US" sz="2700" spc="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Map Integration: Google Map</a:t>
            </a:r>
          </a:p>
          <a:p>
            <a:pPr algn="just">
              <a:lnSpc>
                <a:spcPts val="322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50555" y="1997429"/>
            <a:ext cx="15981723" cy="731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4"/>
              </a:lnSpc>
            </a:pPr>
            <a:r>
              <a:rPr lang="en-US" b="true" sz="415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 STACK AND 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DAHBo681hUE</dc:identifier>
  <dcterms:modified xsi:type="dcterms:W3CDTF">2011-08-01T06:04:30Z</dcterms:modified>
  <cp:revision>1</cp:revision>
  <dc:title>SMART IRRIGATION SYSTEM</dc:title>
</cp:coreProperties>
</file>